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notesMasterIdLst>
    <p:notesMasterId r:id="rId12"/>
  </p:notesMaster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1-1.png"/><Relationship Id="rId2" Type="http://schemas.openxmlformats.org/officeDocument/2006/relationships/image" Target="../media/image-1-2.png"/><Relationship Id="rId4" Type="http://schemas.openxmlformats.org/officeDocument/2006/relationships/slideLayout" Target="../slideLayouts/slideLayout1.xml"/><Relationship Id="rId5"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6" Type="http://schemas.openxmlformats.org/officeDocument/2006/relationships/hyperlink" Target="https://gamma.app" TargetMode="External"/><Relationship Id="rId1" Type="http://schemas.openxmlformats.org/officeDocument/2006/relationships/image" Target="../media/image-10-1.png"/><Relationship Id="rId2" Type="http://schemas.openxmlformats.org/officeDocument/2006/relationships/image" Target="../media/image-10-2.png"/><Relationship Id="rId3" Type="http://schemas.openxmlformats.org/officeDocument/2006/relationships/image" Target="../media/image-10-3.png"/><Relationship Id="rId4" Type="http://schemas.openxmlformats.org/officeDocument/2006/relationships/image" Target="../media/image-10-4.png"/><Relationship Id="rId5" Type="http://schemas.openxmlformats.org/officeDocument/2006/relationships/image" Target="../media/image-10-5.png"/><Relationship Id="rId7" Type="http://schemas.openxmlformats.org/officeDocument/2006/relationships/slideLayout" Target="../slideLayouts/slideLayout1.xml"/><Relationship Id="rId8"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2-1.png"/><Relationship Id="rId2" Type="http://schemas.openxmlformats.org/officeDocument/2006/relationships/image" Target="../media/image-2-2.png"/><Relationship Id="rId4" Type="http://schemas.openxmlformats.org/officeDocument/2006/relationships/slideLayout" Target="../slideLayouts/slideLayout1.xml"/><Relationship Id="rId5"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2" Type="http://schemas.openxmlformats.org/officeDocument/2006/relationships/hyperlink" Target="https://gamma.app" TargetMode="External"/><Relationship Id="rId1" Type="http://schemas.openxmlformats.org/officeDocument/2006/relationships/image" Target="../media/image-3-1.png"/><Relationship Id="rId3" Type="http://schemas.openxmlformats.org/officeDocument/2006/relationships/slideLayout" Target="../slideLayouts/slideLayout1.xml"/><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hyperlink" Target="https://public.tableau.com/views/Amazonsalesanalysis_17214678360450/Dashboard1?:language=en-GB&amp;publish=yes&amp;:sid=&amp;:redirect=auth&amp;:display_count=n&amp;:origin=viz_share_link" TargetMode="External"/><Relationship Id="rId4" Type="http://schemas.openxmlformats.org/officeDocument/2006/relationships/hyperlink" Target="https://gamma.app" TargetMode="External"/><Relationship Id="rId2" Type="http://schemas.openxmlformats.org/officeDocument/2006/relationships/image" Target="../media/image-4-1.png"/><Relationship Id="rId3" Type="http://schemas.openxmlformats.org/officeDocument/2006/relationships/image" Target="../media/image-4-2.png"/><Relationship Id="rId5" Type="http://schemas.openxmlformats.org/officeDocument/2006/relationships/slideLayout" Target="../slideLayouts/slideLayout1.xml"/><Relationship Id="rId6"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hyperlink" Target="https://public.tableau.com/views/Amazonsalesanalysis_17214678360450/Dashboard2?:language=en-GB&amp;publish=yes&amp;:sid=&amp;:redirect=auth&amp;:display_count=n&amp;:origin=viz_share_link" TargetMode="External"/><Relationship Id="rId4" Type="http://schemas.openxmlformats.org/officeDocument/2006/relationships/hyperlink" Target="https://gamma.app" TargetMode="External"/><Relationship Id="rId2" Type="http://schemas.openxmlformats.org/officeDocument/2006/relationships/image" Target="../media/image-5-1.png"/><Relationship Id="rId3" Type="http://schemas.openxmlformats.org/officeDocument/2006/relationships/image" Target="../media/image-5-2.png"/><Relationship Id="rId5" Type="http://schemas.openxmlformats.org/officeDocument/2006/relationships/slideLayout" Target="../slideLayouts/slideLayout1.xml"/><Relationship Id="rId6"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hyperlink" Target="https://public.tableau.com/views/Amazonsalesanalysis_17214678360450/Dashboard3?:language=en-GB&amp;publish=yes&amp;:sid=&amp;:redirect=auth&amp;:display_count=n&amp;:origin=viz_share_link" TargetMode="External"/><Relationship Id="rId4" Type="http://schemas.openxmlformats.org/officeDocument/2006/relationships/hyperlink" Target="https://gamma.app" TargetMode="External"/><Relationship Id="rId2" Type="http://schemas.openxmlformats.org/officeDocument/2006/relationships/image" Target="../media/image-6-1.png"/><Relationship Id="rId3" Type="http://schemas.openxmlformats.org/officeDocument/2006/relationships/image" Target="../media/image-6-2.png"/><Relationship Id="rId5" Type="http://schemas.openxmlformats.org/officeDocument/2006/relationships/slideLayout" Target="../slideLayouts/slideLayout1.xml"/><Relationship Id="rId6"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2" Type="http://schemas.openxmlformats.org/officeDocument/2006/relationships/hyperlink" Target="https://gamma.app" TargetMode="External"/><Relationship Id="rId1" Type="http://schemas.openxmlformats.org/officeDocument/2006/relationships/image" Target="../media/image-7-1.png"/><Relationship Id="rId3" Type="http://schemas.openxmlformats.org/officeDocument/2006/relationships/slideLayout" Target="../slideLayouts/slideLayout1.xml"/><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6" Type="http://schemas.openxmlformats.org/officeDocument/2006/relationships/hyperlink" Target="https://gamma.app" TargetMode="External"/><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4" Type="http://schemas.openxmlformats.org/officeDocument/2006/relationships/image" Target="../media/image-8-4.png"/><Relationship Id="rId5" Type="http://schemas.openxmlformats.org/officeDocument/2006/relationships/image" Target="../media/image-8-5.png"/><Relationship Id="rId7" Type="http://schemas.openxmlformats.org/officeDocument/2006/relationships/slideLayout" Target="../slideLayouts/slideLayout1.xml"/><Relationship Id="rId8"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2" Type="http://schemas.openxmlformats.org/officeDocument/2006/relationships/hyperlink" Target="https://github.com/ankit-verma2000/Amazon-sales-analysis" TargetMode="External"/><Relationship Id="rId4" Type="http://schemas.openxmlformats.org/officeDocument/2006/relationships/hyperlink" Target="https://gamma.app" TargetMode="External"/><Relationship Id="rId1" Type="http://schemas.openxmlformats.org/officeDocument/2006/relationships/image" Target="../media/image-9-1.png"/><Relationship Id="rId3" Type="http://schemas.openxmlformats.org/officeDocument/2006/relationships/image" Target="../media/image-9-2.png"/><Relationship Id="rId5" Type="http://schemas.openxmlformats.org/officeDocument/2006/relationships/slideLayout" Target="../slideLayouts/slideLayout1.xml"/><Relationship Id="rId6"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p:spPr>
      </p:sp>
      <p:pic>
        <p:nvPicPr>
          <p:cNvPr id="4" name="Image 0" descr="preencoded.png">    </p:cNvPr>
          <p:cNvPicPr>
            <a:picLocks noChangeAspect="1"/>
          </p:cNvPicPr>
          <p:nvPr/>
        </p:nvPicPr>
        <p:blipFill>
          <a:blip r:embed="rId1"/>
          <a:stretch>
            <a:fillRect/>
          </a:stretch>
        </p:blipFill>
        <p:spPr>
          <a:xfrm>
            <a:off x="0" y="0"/>
            <a:ext cx="14630400" cy="2813090"/>
          </a:xfrm>
          <a:prstGeom prst="rect">
            <a:avLst/>
          </a:prstGeom>
        </p:spPr>
      </p:pic>
      <p:sp>
        <p:nvSpPr>
          <p:cNvPr id="5" name="Text 2"/>
          <p:cNvSpPr/>
          <p:nvPr/>
        </p:nvSpPr>
        <p:spPr>
          <a:xfrm>
            <a:off x="787598" y="5036106"/>
            <a:ext cx="8333661" cy="970478"/>
          </a:xfrm>
          <a:prstGeom prst="rect">
            <a:avLst/>
          </a:prstGeom>
          <a:noFill/>
          <a:ln/>
        </p:spPr>
        <p:txBody>
          <a:bodyPr wrap="none" rtlCol="0" anchor="t"/>
          <a:lstStyle/>
          <a:p>
            <a:pPr indent="0" marL="0">
              <a:lnSpc>
                <a:spcPts val="7642"/>
              </a:lnSpc>
              <a:buNone/>
            </a:pPr>
            <a:r>
              <a:rPr lang="en-US" sz="6114" b="1" spc="-183" kern="0" dirty="0">
                <a:solidFill>
                  <a:srgbClr val="FFFFFF"/>
                </a:solidFill>
                <a:latin typeface="Inter" pitchFamily="34" charset="0"/>
                <a:ea typeface="Inter" pitchFamily="34" charset="-122"/>
                <a:cs typeface="Inter" pitchFamily="34" charset="-120"/>
              </a:rPr>
              <a:t>Amazon Sales Analysis</a:t>
            </a:r>
            <a:endParaRPr lang="en-US" sz="6114" dirty="0"/>
          </a:p>
        </p:txBody>
      </p:sp>
      <p:pic>
        <p:nvPicPr>
          <p:cNvPr id="6"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10691813"/>
          </a:xfrm>
          <a:prstGeom prst="rect">
            <a:avLst/>
          </a:prstGeom>
          <a:solidFill>
            <a:srgbClr val="272525"/>
          </a:solidFill>
          <a:ln/>
        </p:spPr>
      </p:sp>
      <p:pic>
        <p:nvPicPr>
          <p:cNvPr id="4" name="Image 0" descr="preencoded.png">    </p:cNvPr>
          <p:cNvPicPr>
            <a:picLocks noChangeAspect="1"/>
          </p:cNvPicPr>
          <p:nvPr/>
        </p:nvPicPr>
        <p:blipFill>
          <a:blip r:embed="rId1"/>
          <a:stretch>
            <a:fillRect/>
          </a:stretch>
        </p:blipFill>
        <p:spPr>
          <a:xfrm>
            <a:off x="0" y="0"/>
            <a:ext cx="5486400" cy="10691813"/>
          </a:xfrm>
          <a:prstGeom prst="rect">
            <a:avLst/>
          </a:prstGeom>
        </p:spPr>
      </p:pic>
      <p:sp>
        <p:nvSpPr>
          <p:cNvPr id="5" name="Text 2"/>
          <p:cNvSpPr/>
          <p:nvPr/>
        </p:nvSpPr>
        <p:spPr>
          <a:xfrm>
            <a:off x="6273998" y="618887"/>
            <a:ext cx="5626298" cy="703302"/>
          </a:xfrm>
          <a:prstGeom prst="rect">
            <a:avLst/>
          </a:prstGeom>
          <a:noFill/>
          <a:ln/>
        </p:spPr>
        <p:txBody>
          <a:bodyPr wrap="none" rtlCol="0" anchor="t"/>
          <a:lstStyle/>
          <a:p>
            <a:pPr indent="0" marL="0">
              <a:lnSpc>
                <a:spcPts val="5538"/>
              </a:lnSpc>
              <a:buNone/>
            </a:pPr>
            <a:r>
              <a:rPr lang="en-US" sz="4430" b="1" spc="-133" kern="0" dirty="0">
                <a:solidFill>
                  <a:srgbClr val="FFFFFF"/>
                </a:solidFill>
                <a:latin typeface="Inter" pitchFamily="34" charset="0"/>
                <a:ea typeface="Inter" pitchFamily="34" charset="-122"/>
                <a:cs typeface="Inter" pitchFamily="34" charset="-120"/>
              </a:rPr>
              <a:t>Conclusion</a:t>
            </a:r>
            <a:endParaRPr lang="en-US" sz="4430" dirty="0"/>
          </a:p>
        </p:txBody>
      </p:sp>
      <p:pic>
        <p:nvPicPr>
          <p:cNvPr id="6" name="Image 1" descr="preencoded.png">    </p:cNvPr>
          <p:cNvPicPr>
            <a:picLocks noChangeAspect="1"/>
          </p:cNvPicPr>
          <p:nvPr/>
        </p:nvPicPr>
        <p:blipFill>
          <a:blip r:embed="rId2"/>
          <a:stretch>
            <a:fillRect/>
          </a:stretch>
        </p:blipFill>
        <p:spPr>
          <a:xfrm>
            <a:off x="6273998" y="1659731"/>
            <a:ext cx="562570" cy="562570"/>
          </a:xfrm>
          <a:prstGeom prst="rect">
            <a:avLst/>
          </a:prstGeom>
        </p:spPr>
      </p:pic>
      <p:sp>
        <p:nvSpPr>
          <p:cNvPr id="7" name="Text 3"/>
          <p:cNvSpPr/>
          <p:nvPr/>
        </p:nvSpPr>
        <p:spPr>
          <a:xfrm>
            <a:off x="6273998" y="2447330"/>
            <a:ext cx="2813090" cy="351592"/>
          </a:xfrm>
          <a:prstGeom prst="rect">
            <a:avLst/>
          </a:prstGeom>
          <a:noFill/>
          <a:ln/>
        </p:spPr>
        <p:txBody>
          <a:bodyPr wrap="none" rtlCol="0" anchor="t"/>
          <a:lstStyle/>
          <a:p>
            <a:pPr algn="l" indent="0" marL="0">
              <a:lnSpc>
                <a:spcPts val="2769"/>
              </a:lnSpc>
              <a:buNone/>
            </a:pPr>
            <a:r>
              <a:rPr lang="en-US" sz="2215" b="1" spc="-66" kern="0" dirty="0">
                <a:solidFill>
                  <a:srgbClr val="E5E0DF"/>
                </a:solidFill>
                <a:latin typeface="Inter" pitchFamily="34" charset="0"/>
                <a:ea typeface="Inter" pitchFamily="34" charset="-122"/>
                <a:cs typeface="Inter" pitchFamily="34" charset="-120"/>
              </a:rPr>
              <a:t>Growth Potential</a:t>
            </a:r>
            <a:endParaRPr lang="en-US" sz="2215" dirty="0"/>
          </a:p>
        </p:txBody>
      </p:sp>
      <p:sp>
        <p:nvSpPr>
          <p:cNvPr id="8" name="Text 4"/>
          <p:cNvSpPr/>
          <p:nvPr/>
        </p:nvSpPr>
        <p:spPr>
          <a:xfrm>
            <a:off x="6273998" y="2933938"/>
            <a:ext cx="7568803" cy="1080135"/>
          </a:xfrm>
          <a:prstGeom prst="rect">
            <a:avLst/>
          </a:prstGeom>
          <a:noFill/>
          <a:ln/>
        </p:spPr>
        <p:txBody>
          <a:bodyPr wrap="square" rtlCol="0" anchor="t"/>
          <a:lstStyle/>
          <a:p>
            <a:pPr algn="l" indent="0" marL="0">
              <a:lnSpc>
                <a:spcPts val="2835"/>
              </a:lnSpc>
              <a:buNone/>
            </a:pPr>
            <a:r>
              <a:rPr lang="en-US" sz="1772" spc="-35" kern="0" dirty="0">
                <a:solidFill>
                  <a:srgbClr val="E5E0DF"/>
                </a:solidFill>
                <a:latin typeface="Inter" pitchFamily="34" charset="0"/>
                <a:ea typeface="Inter" pitchFamily="34" charset="-122"/>
                <a:cs typeface="Inter" pitchFamily="34" charset="-120"/>
              </a:rPr>
              <a:t>Amazon has significant opportunities to drive sales growth by enhancing the customer experience, expanding into new markets, and optimizing its operations.</a:t>
            </a:r>
            <a:endParaRPr lang="en-US" sz="1772" dirty="0"/>
          </a:p>
        </p:txBody>
      </p:sp>
      <p:pic>
        <p:nvPicPr>
          <p:cNvPr id="9" name="Image 2" descr="preencoded.png">    </p:cNvPr>
          <p:cNvPicPr>
            <a:picLocks noChangeAspect="1"/>
          </p:cNvPicPr>
          <p:nvPr/>
        </p:nvPicPr>
        <p:blipFill>
          <a:blip r:embed="rId3"/>
          <a:stretch>
            <a:fillRect/>
          </a:stretch>
        </p:blipFill>
        <p:spPr>
          <a:xfrm>
            <a:off x="6273998" y="4689158"/>
            <a:ext cx="562570" cy="562570"/>
          </a:xfrm>
          <a:prstGeom prst="rect">
            <a:avLst/>
          </a:prstGeom>
        </p:spPr>
      </p:pic>
      <p:sp>
        <p:nvSpPr>
          <p:cNvPr id="10" name="Text 5"/>
          <p:cNvSpPr/>
          <p:nvPr/>
        </p:nvSpPr>
        <p:spPr>
          <a:xfrm>
            <a:off x="6273998" y="5476756"/>
            <a:ext cx="2813090" cy="351592"/>
          </a:xfrm>
          <a:prstGeom prst="rect">
            <a:avLst/>
          </a:prstGeom>
          <a:noFill/>
          <a:ln/>
        </p:spPr>
        <p:txBody>
          <a:bodyPr wrap="none" rtlCol="0" anchor="t"/>
          <a:lstStyle/>
          <a:p>
            <a:pPr algn="l" indent="0" marL="0">
              <a:lnSpc>
                <a:spcPts val="2769"/>
              </a:lnSpc>
              <a:buNone/>
            </a:pPr>
            <a:r>
              <a:rPr lang="en-US" sz="2215" b="1" spc="-66" kern="0" dirty="0">
                <a:solidFill>
                  <a:srgbClr val="E5E0DF"/>
                </a:solidFill>
                <a:latin typeface="Inter" pitchFamily="34" charset="0"/>
                <a:ea typeface="Inter" pitchFamily="34" charset="-122"/>
                <a:cs typeface="Inter" pitchFamily="34" charset="-120"/>
              </a:rPr>
              <a:t>Innovation</a:t>
            </a:r>
            <a:endParaRPr lang="en-US" sz="2215" dirty="0"/>
          </a:p>
        </p:txBody>
      </p:sp>
      <p:sp>
        <p:nvSpPr>
          <p:cNvPr id="11" name="Text 6"/>
          <p:cNvSpPr/>
          <p:nvPr/>
        </p:nvSpPr>
        <p:spPr>
          <a:xfrm>
            <a:off x="6273998" y="5963364"/>
            <a:ext cx="7568803" cy="1080135"/>
          </a:xfrm>
          <a:prstGeom prst="rect">
            <a:avLst/>
          </a:prstGeom>
          <a:noFill/>
          <a:ln/>
        </p:spPr>
        <p:txBody>
          <a:bodyPr wrap="square" rtlCol="0" anchor="t"/>
          <a:lstStyle/>
          <a:p>
            <a:pPr algn="l" indent="0" marL="0">
              <a:lnSpc>
                <a:spcPts val="2835"/>
              </a:lnSpc>
              <a:buNone/>
            </a:pPr>
            <a:r>
              <a:rPr lang="en-US" sz="1772" spc="-35" kern="0" dirty="0">
                <a:solidFill>
                  <a:srgbClr val="E5E0DF"/>
                </a:solidFill>
                <a:latin typeface="Inter" pitchFamily="34" charset="0"/>
                <a:ea typeface="Inter" pitchFamily="34" charset="-122"/>
                <a:cs typeface="Inter" pitchFamily="34" charset="-120"/>
              </a:rPr>
              <a:t>Embracing new technologies, developing unique product offerings, and staying ahead of market trends will be crucial for Amazon's continued success.</a:t>
            </a:r>
            <a:endParaRPr lang="en-US" sz="1772" dirty="0"/>
          </a:p>
        </p:txBody>
      </p:sp>
      <p:pic>
        <p:nvPicPr>
          <p:cNvPr id="12" name="Image 3" descr="preencoded.png">    </p:cNvPr>
          <p:cNvPicPr>
            <a:picLocks noChangeAspect="1"/>
          </p:cNvPicPr>
          <p:nvPr/>
        </p:nvPicPr>
        <p:blipFill>
          <a:blip r:embed="rId4"/>
          <a:stretch>
            <a:fillRect/>
          </a:stretch>
        </p:blipFill>
        <p:spPr>
          <a:xfrm>
            <a:off x="6273998" y="7718584"/>
            <a:ext cx="562570" cy="562570"/>
          </a:xfrm>
          <a:prstGeom prst="rect">
            <a:avLst/>
          </a:prstGeom>
        </p:spPr>
      </p:pic>
      <p:sp>
        <p:nvSpPr>
          <p:cNvPr id="13" name="Text 7"/>
          <p:cNvSpPr/>
          <p:nvPr/>
        </p:nvSpPr>
        <p:spPr>
          <a:xfrm>
            <a:off x="6273998" y="8506182"/>
            <a:ext cx="2813090" cy="351592"/>
          </a:xfrm>
          <a:prstGeom prst="rect">
            <a:avLst/>
          </a:prstGeom>
          <a:noFill/>
          <a:ln/>
        </p:spPr>
        <p:txBody>
          <a:bodyPr wrap="none" rtlCol="0" anchor="t"/>
          <a:lstStyle/>
          <a:p>
            <a:pPr algn="l" indent="0" marL="0">
              <a:lnSpc>
                <a:spcPts val="2769"/>
              </a:lnSpc>
              <a:buNone/>
            </a:pPr>
            <a:r>
              <a:rPr lang="en-US" sz="2215" b="1" spc="-66" kern="0" dirty="0">
                <a:solidFill>
                  <a:srgbClr val="E5E0DF"/>
                </a:solidFill>
                <a:latin typeface="Inter" pitchFamily="34" charset="0"/>
                <a:ea typeface="Inter" pitchFamily="34" charset="-122"/>
                <a:cs typeface="Inter" pitchFamily="34" charset="-120"/>
              </a:rPr>
              <a:t>Adaptability</a:t>
            </a:r>
            <a:endParaRPr lang="en-US" sz="2215" dirty="0"/>
          </a:p>
        </p:txBody>
      </p:sp>
      <p:sp>
        <p:nvSpPr>
          <p:cNvPr id="14" name="Text 8"/>
          <p:cNvSpPr/>
          <p:nvPr/>
        </p:nvSpPr>
        <p:spPr>
          <a:xfrm>
            <a:off x="6273998" y="8992791"/>
            <a:ext cx="7568803" cy="1080135"/>
          </a:xfrm>
          <a:prstGeom prst="rect">
            <a:avLst/>
          </a:prstGeom>
          <a:noFill/>
          <a:ln/>
        </p:spPr>
        <p:txBody>
          <a:bodyPr wrap="square" rtlCol="0" anchor="t"/>
          <a:lstStyle/>
          <a:p>
            <a:pPr algn="l" indent="0" marL="0">
              <a:lnSpc>
                <a:spcPts val="2835"/>
              </a:lnSpc>
              <a:buNone/>
            </a:pPr>
            <a:r>
              <a:rPr lang="en-US" sz="1772" spc="-35" kern="0" dirty="0">
                <a:solidFill>
                  <a:srgbClr val="E5E0DF"/>
                </a:solidFill>
                <a:latin typeface="Inter" pitchFamily="34" charset="0"/>
                <a:ea typeface="Inter" pitchFamily="34" charset="-122"/>
                <a:cs typeface="Inter" pitchFamily="34" charset="-120"/>
              </a:rPr>
              <a:t>Amazon must be agile and responsive to changing consumer behavior, competitive landscape, and market conditions to maintain its leadership position.</a:t>
            </a:r>
            <a:endParaRPr lang="en-US" sz="1772" dirty="0"/>
          </a:p>
        </p:txBody>
      </p:sp>
      <p:pic>
        <p:nvPicPr>
          <p:cNvPr id="15" name="Image 4" descr="preencoded.png">
            <a:hlinkClick r:id="rId6" tooltip=""/>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p:spPr>
      </p:sp>
      <p:pic>
        <p:nvPicPr>
          <p:cNvPr id="4"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5" name="Text 2"/>
          <p:cNvSpPr/>
          <p:nvPr/>
        </p:nvSpPr>
        <p:spPr>
          <a:xfrm>
            <a:off x="6273998" y="1901071"/>
            <a:ext cx="5626298" cy="703302"/>
          </a:xfrm>
          <a:prstGeom prst="rect">
            <a:avLst/>
          </a:prstGeom>
          <a:noFill/>
          <a:ln/>
        </p:spPr>
        <p:txBody>
          <a:bodyPr wrap="none" rtlCol="0" anchor="t"/>
          <a:lstStyle/>
          <a:p>
            <a:pPr indent="0" marL="0">
              <a:lnSpc>
                <a:spcPts val="5538"/>
              </a:lnSpc>
              <a:buNone/>
            </a:pPr>
            <a:r>
              <a:rPr lang="en-US" sz="4430" b="1" spc="-133" kern="0" dirty="0">
                <a:solidFill>
                  <a:srgbClr val="FFFFFF"/>
                </a:solidFill>
                <a:latin typeface="Inter" pitchFamily="34" charset="0"/>
                <a:ea typeface="Inter" pitchFamily="34" charset="-122"/>
                <a:cs typeface="Inter" pitchFamily="34" charset="-120"/>
              </a:rPr>
              <a:t>Problem Statement</a:t>
            </a:r>
            <a:endParaRPr lang="en-US" sz="4430" dirty="0"/>
          </a:p>
        </p:txBody>
      </p:sp>
      <p:sp>
        <p:nvSpPr>
          <p:cNvPr id="6" name="Text 3"/>
          <p:cNvSpPr/>
          <p:nvPr/>
        </p:nvSpPr>
        <p:spPr>
          <a:xfrm>
            <a:off x="6273998" y="2941915"/>
            <a:ext cx="7568803" cy="1440180"/>
          </a:xfrm>
          <a:prstGeom prst="rect">
            <a:avLst/>
          </a:prstGeom>
          <a:noFill/>
          <a:ln/>
        </p:spPr>
        <p:txBody>
          <a:bodyPr wrap="square" rtlCol="0" anchor="t"/>
          <a:lstStyle/>
          <a:p>
            <a:pPr indent="0" marL="0">
              <a:lnSpc>
                <a:spcPts val="2835"/>
              </a:lnSpc>
              <a:buNone/>
            </a:pPr>
            <a:r>
              <a:rPr lang="en-US" sz="1772" spc="-35" kern="0" dirty="0">
                <a:solidFill>
                  <a:srgbClr val="E5E0DF"/>
                </a:solidFill>
                <a:latin typeface="Inter" pitchFamily="34" charset="0"/>
                <a:ea typeface="Inter" pitchFamily="34" charset="-122"/>
                <a:cs typeface="Inter" pitchFamily="34" charset="-120"/>
              </a:rPr>
              <a:t>Sales management has gained importance to meet increasing competition and the need for improved methods of distribution to reduce cost and to increase profits. Sales management today is the most important function in a commercial and business enterprise. </a:t>
            </a:r>
            <a:endParaRPr lang="en-US" sz="1772" dirty="0"/>
          </a:p>
        </p:txBody>
      </p:sp>
      <p:sp>
        <p:nvSpPr>
          <p:cNvPr id="7" name="Text 4"/>
          <p:cNvSpPr/>
          <p:nvPr/>
        </p:nvSpPr>
        <p:spPr>
          <a:xfrm>
            <a:off x="6273998" y="4635222"/>
            <a:ext cx="7568803" cy="720090"/>
          </a:xfrm>
          <a:prstGeom prst="rect">
            <a:avLst/>
          </a:prstGeom>
          <a:noFill/>
          <a:ln/>
        </p:spPr>
        <p:txBody>
          <a:bodyPr wrap="square" rtlCol="0" anchor="t"/>
          <a:lstStyle/>
          <a:p>
            <a:pPr indent="0" marL="0">
              <a:lnSpc>
                <a:spcPts val="2835"/>
              </a:lnSpc>
              <a:buNone/>
            </a:pPr>
            <a:r>
              <a:rPr lang="en-US" sz="1772" spc="-35" kern="0" dirty="0">
                <a:solidFill>
                  <a:srgbClr val="E5E0DF"/>
                </a:solidFill>
                <a:latin typeface="Inter" pitchFamily="34" charset="0"/>
                <a:ea typeface="Inter" pitchFamily="34" charset="-122"/>
                <a:cs typeface="Inter" pitchFamily="34" charset="-120"/>
              </a:rPr>
              <a:t>Develop a report by ETL: Extract-Transform-Load some Amazon dataset and find for me Sales-trend -&gt; month-wise, year-wise, yearly_month-wise </a:t>
            </a:r>
            <a:endParaRPr lang="en-US" sz="1772" dirty="0"/>
          </a:p>
        </p:txBody>
      </p:sp>
      <p:sp>
        <p:nvSpPr>
          <p:cNvPr id="8" name="Text 5"/>
          <p:cNvSpPr/>
          <p:nvPr/>
        </p:nvSpPr>
        <p:spPr>
          <a:xfrm>
            <a:off x="6273998" y="5608439"/>
            <a:ext cx="7568803" cy="720090"/>
          </a:xfrm>
          <a:prstGeom prst="rect">
            <a:avLst/>
          </a:prstGeom>
          <a:noFill/>
          <a:ln/>
        </p:spPr>
        <p:txBody>
          <a:bodyPr wrap="square" rtlCol="0" anchor="t"/>
          <a:lstStyle/>
          <a:p>
            <a:pPr indent="0" marL="0">
              <a:lnSpc>
                <a:spcPts val="2835"/>
              </a:lnSpc>
              <a:buNone/>
            </a:pPr>
            <a:r>
              <a:rPr lang="en-US" sz="1772" spc="-35" kern="0" dirty="0">
                <a:solidFill>
                  <a:srgbClr val="E5E0DF"/>
                </a:solidFill>
                <a:latin typeface="Inter" pitchFamily="34" charset="0"/>
                <a:ea typeface="Inter" pitchFamily="34" charset="-122"/>
                <a:cs typeface="Inter" pitchFamily="34" charset="-120"/>
              </a:rPr>
              <a:t>Find key metrics and factors and show the meaningful relationships between attributes.</a:t>
            </a:r>
            <a:endParaRPr lang="en-US" sz="1772" dirty="0"/>
          </a:p>
        </p:txBody>
      </p:sp>
      <p:pic>
        <p:nvPicPr>
          <p:cNvPr id="9"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p:spPr>
      </p:sp>
      <p:sp>
        <p:nvSpPr>
          <p:cNvPr id="4" name="Text 2"/>
          <p:cNvSpPr/>
          <p:nvPr/>
        </p:nvSpPr>
        <p:spPr>
          <a:xfrm>
            <a:off x="787598" y="2541270"/>
            <a:ext cx="5626298" cy="703302"/>
          </a:xfrm>
          <a:prstGeom prst="rect">
            <a:avLst/>
          </a:prstGeom>
          <a:noFill/>
          <a:ln/>
        </p:spPr>
        <p:txBody>
          <a:bodyPr wrap="none" rtlCol="0" anchor="t"/>
          <a:lstStyle/>
          <a:p>
            <a:pPr indent="0" marL="0">
              <a:lnSpc>
                <a:spcPts val="5538"/>
              </a:lnSpc>
              <a:buNone/>
            </a:pPr>
            <a:r>
              <a:rPr lang="en-US" sz="4430" b="1" spc="-133" kern="0" dirty="0">
                <a:solidFill>
                  <a:srgbClr val="FFFFFF"/>
                </a:solidFill>
                <a:latin typeface="Inter" pitchFamily="34" charset="0"/>
                <a:ea typeface="Inter" pitchFamily="34" charset="-122"/>
                <a:cs typeface="Inter" pitchFamily="34" charset="-120"/>
              </a:rPr>
              <a:t>Key Metrics</a:t>
            </a:r>
            <a:endParaRPr lang="en-US" sz="4430" dirty="0"/>
          </a:p>
        </p:txBody>
      </p:sp>
      <p:sp>
        <p:nvSpPr>
          <p:cNvPr id="5" name="Text 3"/>
          <p:cNvSpPr/>
          <p:nvPr/>
        </p:nvSpPr>
        <p:spPr>
          <a:xfrm>
            <a:off x="787598" y="3784640"/>
            <a:ext cx="2851904" cy="360045"/>
          </a:xfrm>
          <a:prstGeom prst="rect">
            <a:avLst/>
          </a:prstGeom>
          <a:noFill/>
          <a:ln/>
        </p:spPr>
        <p:txBody>
          <a:bodyPr wrap="none" rtlCol="0" anchor="t"/>
          <a:lstStyle/>
          <a:p>
            <a:pPr indent="0" marL="0">
              <a:lnSpc>
                <a:spcPts val="2835"/>
              </a:lnSpc>
              <a:buNone/>
            </a:pPr>
            <a:r>
              <a:rPr lang="en-US" sz="1772" b="1" spc="-35" kern="0" dirty="0">
                <a:solidFill>
                  <a:srgbClr val="5CC97B"/>
                </a:solidFill>
                <a:latin typeface="Inter" pitchFamily="34" charset="0"/>
                <a:ea typeface="Inter" pitchFamily="34" charset="-122"/>
                <a:cs typeface="Inter" pitchFamily="34" charset="-120"/>
              </a:rPr>
              <a:t>Revenue &amp; Profit</a:t>
            </a:r>
            <a:endParaRPr lang="en-US" sz="1772" dirty="0"/>
          </a:p>
        </p:txBody>
      </p:sp>
      <p:sp>
        <p:nvSpPr>
          <p:cNvPr id="6" name="Text 4"/>
          <p:cNvSpPr/>
          <p:nvPr/>
        </p:nvSpPr>
        <p:spPr>
          <a:xfrm>
            <a:off x="787598" y="4347210"/>
            <a:ext cx="2851904" cy="288012"/>
          </a:xfrm>
          <a:prstGeom prst="rect">
            <a:avLst/>
          </a:prstGeom>
          <a:noFill/>
          <a:ln/>
        </p:spPr>
        <p:txBody>
          <a:bodyPr wrap="none" rtlCol="0" anchor="t"/>
          <a:lstStyle/>
          <a:p>
            <a:pPr indent="0" marL="0">
              <a:lnSpc>
                <a:spcPts val="2268"/>
              </a:lnSpc>
              <a:buNone/>
            </a:pPr>
            <a:r>
              <a:rPr lang="en-US" sz="1418" spc="-35" kern="0" dirty="0">
                <a:solidFill>
                  <a:srgbClr val="E5E0DF"/>
                </a:solidFill>
                <a:latin typeface="Inter" pitchFamily="34" charset="0"/>
                <a:ea typeface="Inter" pitchFamily="34" charset="-122"/>
                <a:cs typeface="Inter" pitchFamily="34" charset="-120"/>
              </a:rPr>
              <a:t>Total Revenue : 41.23 M</a:t>
            </a:r>
            <a:endParaRPr lang="en-US" sz="1418" dirty="0"/>
          </a:p>
        </p:txBody>
      </p:sp>
      <p:sp>
        <p:nvSpPr>
          <p:cNvPr id="7" name="Text 5"/>
          <p:cNvSpPr/>
          <p:nvPr/>
        </p:nvSpPr>
        <p:spPr>
          <a:xfrm>
            <a:off x="787598" y="4837748"/>
            <a:ext cx="2851904" cy="288012"/>
          </a:xfrm>
          <a:prstGeom prst="rect">
            <a:avLst/>
          </a:prstGeom>
          <a:noFill/>
          <a:ln/>
        </p:spPr>
        <p:txBody>
          <a:bodyPr wrap="none" rtlCol="0" anchor="t"/>
          <a:lstStyle/>
          <a:p>
            <a:pPr indent="0" marL="0">
              <a:lnSpc>
                <a:spcPts val="2268"/>
              </a:lnSpc>
              <a:buNone/>
            </a:pPr>
            <a:r>
              <a:rPr lang="en-US" sz="1418" spc="-35" kern="0" dirty="0">
                <a:solidFill>
                  <a:srgbClr val="E5E0DF"/>
                </a:solidFill>
                <a:latin typeface="Inter" pitchFamily="34" charset="0"/>
                <a:ea typeface="Inter" pitchFamily="34" charset="-122"/>
                <a:cs typeface="Inter" pitchFamily="34" charset="-120"/>
              </a:rPr>
              <a:t>Total profit : 11.96 M</a:t>
            </a:r>
            <a:endParaRPr lang="en-US" sz="1418" dirty="0"/>
          </a:p>
        </p:txBody>
      </p:sp>
      <p:sp>
        <p:nvSpPr>
          <p:cNvPr id="8" name="Text 6"/>
          <p:cNvSpPr/>
          <p:nvPr/>
        </p:nvSpPr>
        <p:spPr>
          <a:xfrm>
            <a:off x="4196239" y="3784640"/>
            <a:ext cx="2851904" cy="360045"/>
          </a:xfrm>
          <a:prstGeom prst="rect">
            <a:avLst/>
          </a:prstGeom>
          <a:noFill/>
          <a:ln/>
        </p:spPr>
        <p:txBody>
          <a:bodyPr wrap="none" rtlCol="0" anchor="t"/>
          <a:lstStyle/>
          <a:p>
            <a:pPr indent="0" marL="0">
              <a:lnSpc>
                <a:spcPts val="2835"/>
              </a:lnSpc>
              <a:buNone/>
            </a:pPr>
            <a:r>
              <a:rPr lang="en-US" sz="1772" b="1" spc="-35" kern="0" dirty="0">
                <a:solidFill>
                  <a:srgbClr val="5CC97B"/>
                </a:solidFill>
                <a:latin typeface="Inter" pitchFamily="34" charset="0"/>
                <a:ea typeface="Inter" pitchFamily="34" charset="-122"/>
                <a:cs typeface="Inter" pitchFamily="34" charset="-120"/>
              </a:rPr>
              <a:t>Delivery time</a:t>
            </a:r>
            <a:endParaRPr lang="en-US" sz="1772" dirty="0"/>
          </a:p>
        </p:txBody>
      </p:sp>
      <p:sp>
        <p:nvSpPr>
          <p:cNvPr id="9" name="Text 7"/>
          <p:cNvSpPr/>
          <p:nvPr/>
        </p:nvSpPr>
        <p:spPr>
          <a:xfrm>
            <a:off x="4196239" y="4347210"/>
            <a:ext cx="2851904" cy="288012"/>
          </a:xfrm>
          <a:prstGeom prst="rect">
            <a:avLst/>
          </a:prstGeom>
          <a:noFill/>
          <a:ln/>
        </p:spPr>
        <p:txBody>
          <a:bodyPr wrap="none" rtlCol="0" anchor="t"/>
          <a:lstStyle/>
          <a:p>
            <a:pPr indent="0" marL="0">
              <a:lnSpc>
                <a:spcPts val="2268"/>
              </a:lnSpc>
              <a:buNone/>
            </a:pPr>
            <a:r>
              <a:rPr lang="en-US" sz="1418" spc="-35" kern="0" dirty="0">
                <a:solidFill>
                  <a:srgbClr val="E5E0DF"/>
                </a:solidFill>
                <a:latin typeface="Inter" pitchFamily="34" charset="0"/>
                <a:ea typeface="Inter" pitchFamily="34" charset="-122"/>
                <a:cs typeface="Inter" pitchFamily="34" charset="-120"/>
              </a:rPr>
              <a:t>Average delivery time: 20</a:t>
            </a:r>
            <a:endParaRPr lang="en-US" sz="1418" dirty="0"/>
          </a:p>
        </p:txBody>
      </p:sp>
      <p:sp>
        <p:nvSpPr>
          <p:cNvPr id="10" name="Text 8"/>
          <p:cNvSpPr/>
          <p:nvPr/>
        </p:nvSpPr>
        <p:spPr>
          <a:xfrm>
            <a:off x="7604879" y="3784640"/>
            <a:ext cx="2851904" cy="360045"/>
          </a:xfrm>
          <a:prstGeom prst="rect">
            <a:avLst/>
          </a:prstGeom>
          <a:noFill/>
          <a:ln/>
        </p:spPr>
        <p:txBody>
          <a:bodyPr wrap="none" rtlCol="0" anchor="t"/>
          <a:lstStyle/>
          <a:p>
            <a:pPr indent="0" marL="0">
              <a:lnSpc>
                <a:spcPts val="2835"/>
              </a:lnSpc>
              <a:buNone/>
            </a:pPr>
            <a:r>
              <a:rPr lang="en-US" sz="1772" b="1" spc="-35" kern="0" dirty="0">
                <a:solidFill>
                  <a:srgbClr val="5CC97B"/>
                </a:solidFill>
                <a:latin typeface="Inter" pitchFamily="34" charset="0"/>
                <a:ea typeface="Inter" pitchFamily="34" charset="-122"/>
                <a:cs typeface="Inter" pitchFamily="34" charset="-120"/>
              </a:rPr>
              <a:t>Unit Cost</a:t>
            </a:r>
            <a:endParaRPr lang="en-US" sz="1772" dirty="0"/>
          </a:p>
        </p:txBody>
      </p:sp>
      <p:sp>
        <p:nvSpPr>
          <p:cNvPr id="11" name="Text 9"/>
          <p:cNvSpPr/>
          <p:nvPr/>
        </p:nvSpPr>
        <p:spPr>
          <a:xfrm>
            <a:off x="7604879" y="4347210"/>
            <a:ext cx="2851904" cy="288012"/>
          </a:xfrm>
          <a:prstGeom prst="rect">
            <a:avLst/>
          </a:prstGeom>
          <a:noFill/>
          <a:ln/>
        </p:spPr>
        <p:txBody>
          <a:bodyPr wrap="none" rtlCol="0" anchor="t"/>
          <a:lstStyle/>
          <a:p>
            <a:pPr indent="0" marL="0">
              <a:lnSpc>
                <a:spcPts val="2268"/>
              </a:lnSpc>
              <a:buNone/>
            </a:pPr>
            <a:r>
              <a:rPr lang="en-US" sz="1418" spc="-35" kern="0" dirty="0">
                <a:solidFill>
                  <a:srgbClr val="E5E0DF"/>
                </a:solidFill>
                <a:latin typeface="Inter" pitchFamily="34" charset="0"/>
                <a:ea typeface="Inter" pitchFamily="34" charset="-122"/>
                <a:cs typeface="Inter" pitchFamily="34" charset="-120"/>
              </a:rPr>
              <a:t>Total unit cost: 5 K</a:t>
            </a:r>
            <a:endParaRPr lang="en-US" sz="1418" dirty="0"/>
          </a:p>
        </p:txBody>
      </p:sp>
      <p:sp>
        <p:nvSpPr>
          <p:cNvPr id="12" name="Text 10"/>
          <p:cNvSpPr/>
          <p:nvPr/>
        </p:nvSpPr>
        <p:spPr>
          <a:xfrm>
            <a:off x="11013519" y="3784640"/>
            <a:ext cx="2851904" cy="720090"/>
          </a:xfrm>
          <a:prstGeom prst="rect">
            <a:avLst/>
          </a:prstGeom>
          <a:noFill/>
          <a:ln/>
        </p:spPr>
        <p:txBody>
          <a:bodyPr wrap="square" rtlCol="0" anchor="t"/>
          <a:lstStyle/>
          <a:p>
            <a:pPr indent="0" marL="0">
              <a:lnSpc>
                <a:spcPts val="2835"/>
              </a:lnSpc>
              <a:buNone/>
            </a:pPr>
            <a:r>
              <a:rPr lang="en-US" sz="1772" b="1" spc="-35" kern="0" dirty="0">
                <a:solidFill>
                  <a:srgbClr val="5CC97B"/>
                </a:solidFill>
                <a:latin typeface="Inter" pitchFamily="34" charset="0"/>
                <a:ea typeface="Inter" pitchFamily="34" charset="-122"/>
                <a:cs typeface="Inter" pitchFamily="34" charset="-120"/>
              </a:rPr>
              <a:t>Profit Generated By Differet channels</a:t>
            </a:r>
            <a:endParaRPr lang="en-US" sz="1772" dirty="0"/>
          </a:p>
        </p:txBody>
      </p:sp>
      <p:sp>
        <p:nvSpPr>
          <p:cNvPr id="13" name="Text 11"/>
          <p:cNvSpPr/>
          <p:nvPr/>
        </p:nvSpPr>
        <p:spPr>
          <a:xfrm>
            <a:off x="11013519" y="4707255"/>
            <a:ext cx="2851904" cy="288012"/>
          </a:xfrm>
          <a:prstGeom prst="rect">
            <a:avLst/>
          </a:prstGeom>
          <a:noFill/>
          <a:ln/>
        </p:spPr>
        <p:txBody>
          <a:bodyPr wrap="none" rtlCol="0" anchor="t"/>
          <a:lstStyle/>
          <a:p>
            <a:pPr indent="0" marL="0">
              <a:lnSpc>
                <a:spcPts val="2268"/>
              </a:lnSpc>
              <a:buNone/>
            </a:pPr>
            <a:r>
              <a:rPr lang="en-US" sz="1418" spc="-35" kern="0" dirty="0">
                <a:solidFill>
                  <a:srgbClr val="E5E0DF"/>
                </a:solidFill>
                <a:latin typeface="Inter" pitchFamily="34" charset="0"/>
                <a:ea typeface="Inter" pitchFamily="34" charset="-122"/>
                <a:cs typeface="Inter" pitchFamily="34" charset="-120"/>
              </a:rPr>
              <a:t>Offline channel : 8.16M</a:t>
            </a:r>
            <a:endParaRPr lang="en-US" sz="1418" dirty="0"/>
          </a:p>
        </p:txBody>
      </p:sp>
      <p:sp>
        <p:nvSpPr>
          <p:cNvPr id="14" name="Text 12"/>
          <p:cNvSpPr/>
          <p:nvPr/>
        </p:nvSpPr>
        <p:spPr>
          <a:xfrm>
            <a:off x="11013519" y="5197793"/>
            <a:ext cx="2851904" cy="288012"/>
          </a:xfrm>
          <a:prstGeom prst="rect">
            <a:avLst/>
          </a:prstGeom>
          <a:noFill/>
          <a:ln/>
        </p:spPr>
        <p:txBody>
          <a:bodyPr wrap="none" rtlCol="0" anchor="t"/>
          <a:lstStyle/>
          <a:p>
            <a:pPr indent="0" marL="0">
              <a:lnSpc>
                <a:spcPts val="2268"/>
              </a:lnSpc>
              <a:buNone/>
            </a:pPr>
            <a:r>
              <a:rPr lang="en-US" sz="1418" spc="-35" kern="0" dirty="0">
                <a:solidFill>
                  <a:srgbClr val="E5E0DF"/>
                </a:solidFill>
                <a:latin typeface="Inter" pitchFamily="34" charset="0"/>
                <a:ea typeface="Inter" pitchFamily="34" charset="-122"/>
                <a:cs typeface="Inter" pitchFamily="34" charset="-120"/>
              </a:rPr>
              <a:t>Online Channel : 3.80 M</a:t>
            </a:r>
            <a:endParaRPr lang="en-US" sz="1418" dirty="0"/>
          </a:p>
        </p:txBody>
      </p:sp>
      <p:pic>
        <p:nvPicPr>
          <p:cNvPr id="15" name="Image 0" descr="preencoded.png">
            <a:hlinkClick r:id="rId2" tooltip=""/>
          </p:cNvPr>
          <p:cNvPicPr>
            <a:picLocks noChangeAspect="1"/>
          </p:cNvPicPr>
          <p:nvPr/>
        </p:nvPicPr>
        <p:blipFill>
          <a:blip r:embed="rId1"/>
          <a:stretch>
            <a:fillRect/>
          </a:stretch>
        </p:blipFill>
        <p:spPr>
          <a:xfrm>
            <a:off x="12242153" y="7589520"/>
            <a:ext cx="2296807" cy="54864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9477137"/>
          </a:xfrm>
          <a:prstGeom prst="rect">
            <a:avLst/>
          </a:prstGeom>
          <a:solidFill>
            <a:srgbClr val="272525"/>
          </a:solidFill>
          <a:ln/>
        </p:spPr>
      </p:sp>
      <p:sp>
        <p:nvSpPr>
          <p:cNvPr id="4" name="Text 2"/>
          <p:cNvSpPr/>
          <p:nvPr/>
        </p:nvSpPr>
        <p:spPr>
          <a:xfrm>
            <a:off x="787598" y="618887"/>
            <a:ext cx="5626298" cy="703302"/>
          </a:xfrm>
          <a:prstGeom prst="rect">
            <a:avLst/>
          </a:prstGeom>
          <a:noFill/>
          <a:ln/>
        </p:spPr>
        <p:txBody>
          <a:bodyPr wrap="none" rtlCol="0" anchor="t"/>
          <a:lstStyle/>
          <a:p>
            <a:pPr indent="0" marL="0">
              <a:lnSpc>
                <a:spcPts val="5538"/>
              </a:lnSpc>
              <a:buNone/>
            </a:pPr>
            <a:r>
              <a:rPr lang="en-US" sz="4430" b="1" spc="-133" kern="0" dirty="0">
                <a:solidFill>
                  <a:srgbClr val="FFFFFF"/>
                </a:solidFill>
                <a:latin typeface="Inter" pitchFamily="34" charset="0"/>
                <a:ea typeface="Inter" pitchFamily="34" charset="-122"/>
                <a:cs typeface="Inter" pitchFamily="34" charset="-120"/>
              </a:rPr>
              <a:t>Dashboard (Tableau)</a:t>
            </a:r>
            <a:endParaRPr lang="en-US" sz="4430" dirty="0"/>
          </a:p>
        </p:txBody>
      </p:sp>
      <p:sp>
        <p:nvSpPr>
          <p:cNvPr id="5" name="Text 3"/>
          <p:cNvSpPr/>
          <p:nvPr/>
        </p:nvSpPr>
        <p:spPr>
          <a:xfrm>
            <a:off x="787598" y="1772245"/>
            <a:ext cx="13055203" cy="360045"/>
          </a:xfrm>
          <a:prstGeom prst="rect">
            <a:avLst/>
          </a:prstGeom>
          <a:noFill/>
          <a:ln/>
        </p:spPr>
        <p:txBody>
          <a:bodyPr wrap="none" rtlCol="0" anchor="t"/>
          <a:lstStyle/>
          <a:p>
            <a:pPr indent="0" marL="0">
              <a:lnSpc>
                <a:spcPts val="2835"/>
              </a:lnSpc>
              <a:buNone/>
            </a:pPr>
            <a:r>
              <a:rPr lang="en-US" sz="1772" spc="-35" kern="0" dirty="0">
                <a:solidFill>
                  <a:srgbClr val="E5E0DF"/>
                </a:solidFill>
                <a:latin typeface="Inter" pitchFamily="34" charset="0"/>
                <a:ea typeface="Inter" pitchFamily="34" charset="-122"/>
                <a:cs typeface="Inter" pitchFamily="34" charset="-120"/>
              </a:rPr>
              <a:t>Dashboard 1:  </a:t>
            </a:r>
            <a:endParaRPr lang="en-US" sz="1772" dirty="0"/>
          </a:p>
        </p:txBody>
      </p:sp>
      <p:sp>
        <p:nvSpPr>
          <p:cNvPr id="6" name="Text 4"/>
          <p:cNvSpPr/>
          <p:nvPr/>
        </p:nvSpPr>
        <p:spPr>
          <a:xfrm>
            <a:off x="787598" y="2385417"/>
            <a:ext cx="13055203" cy="360045"/>
          </a:xfrm>
          <a:prstGeom prst="rect">
            <a:avLst/>
          </a:prstGeom>
          <a:noFill/>
          <a:ln/>
        </p:spPr>
        <p:txBody>
          <a:bodyPr wrap="none" rtlCol="0" anchor="t"/>
          <a:lstStyle/>
          <a:p>
            <a:pPr indent="0" marL="0">
              <a:lnSpc>
                <a:spcPts val="2835"/>
              </a:lnSpc>
              <a:buNone/>
            </a:pPr>
            <a:r>
              <a:rPr lang="en-US" sz="1772" u="sng" spc="-35" kern="0" dirty="0">
                <a:solidFill>
                  <a:srgbClr val="7B66FF"/>
                </a:solidFill>
                <a:latin typeface="Inter" pitchFamily="34" charset="0"/>
                <a:ea typeface="Inter" pitchFamily="34" charset="-122"/>
                <a:cs typeface="Inter" pitchFamily="34" charset="-120"/>
                <a:hlinkClick r:id="rId1" invalidUrl="" action="" tgtFrame="" tooltip="" history="1" highlightClick="0" endSnd="0">
                  <a:extLst>
                    <a:ext uri="{A12FA001-AC4F-418D-AE19-62706E023703}">
                      <ahyp:hlinkClr xmlns:ahyp="http://schemas.microsoft.com/office/drawing/2018/hyperlinkcolor" val="tx"/>
                    </a:ext>
                  </a:extLst>
                </a:hlinkClick>
              </a:rPr>
              <a:t>Amazon sales analysis</a:t>
            </a:r>
            <a:endParaRPr lang="en-US" sz="1772" dirty="0"/>
          </a:p>
        </p:txBody>
      </p:sp>
      <p:pic>
        <p:nvPicPr>
          <p:cNvPr id="7" name="Image 0" descr="preencoded.png">    </p:cNvPr>
          <p:cNvPicPr>
            <a:picLocks noChangeAspect="1"/>
          </p:cNvPicPr>
          <p:nvPr/>
        </p:nvPicPr>
        <p:blipFill>
          <a:blip r:embed="rId2"/>
          <a:stretch>
            <a:fillRect/>
          </a:stretch>
        </p:blipFill>
        <p:spPr>
          <a:xfrm>
            <a:off x="787598" y="2998589"/>
            <a:ext cx="11970068" cy="5246489"/>
          </a:xfrm>
          <a:prstGeom prst="rect">
            <a:avLst/>
          </a:prstGeom>
        </p:spPr>
      </p:pic>
      <p:sp>
        <p:nvSpPr>
          <p:cNvPr id="8" name="Text 5"/>
          <p:cNvSpPr/>
          <p:nvPr/>
        </p:nvSpPr>
        <p:spPr>
          <a:xfrm>
            <a:off x="787598" y="8498205"/>
            <a:ext cx="13055203" cy="360045"/>
          </a:xfrm>
          <a:prstGeom prst="rect">
            <a:avLst/>
          </a:prstGeom>
          <a:noFill/>
          <a:ln/>
        </p:spPr>
        <p:txBody>
          <a:bodyPr wrap="none" rtlCol="0" anchor="t"/>
          <a:lstStyle/>
          <a:p>
            <a:pPr indent="0" marL="0">
              <a:lnSpc>
                <a:spcPts val="2835"/>
              </a:lnSpc>
              <a:buNone/>
            </a:pPr>
            <a:endParaRPr lang="en-US" sz="1772" dirty="0"/>
          </a:p>
        </p:txBody>
      </p:sp>
      <p:pic>
        <p:nvPicPr>
          <p:cNvPr id="9" name="Image 1"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714661"/>
          </a:xfrm>
          <a:prstGeom prst="rect">
            <a:avLst/>
          </a:prstGeom>
          <a:solidFill>
            <a:srgbClr val="272525"/>
          </a:solidFill>
          <a:ln/>
        </p:spPr>
      </p:sp>
      <p:sp>
        <p:nvSpPr>
          <p:cNvPr id="4" name="Text 2"/>
          <p:cNvSpPr/>
          <p:nvPr/>
        </p:nvSpPr>
        <p:spPr>
          <a:xfrm>
            <a:off x="787598" y="618887"/>
            <a:ext cx="3375779" cy="421838"/>
          </a:xfrm>
          <a:prstGeom prst="rect">
            <a:avLst/>
          </a:prstGeom>
          <a:noFill/>
          <a:ln/>
        </p:spPr>
        <p:txBody>
          <a:bodyPr wrap="none" rtlCol="0" anchor="t"/>
          <a:lstStyle/>
          <a:p>
            <a:pPr indent="0" marL="0">
              <a:lnSpc>
                <a:spcPts val="3323"/>
              </a:lnSpc>
              <a:buNone/>
            </a:pPr>
            <a:r>
              <a:rPr lang="en-US" sz="2658" b="1" spc="-80" kern="0" dirty="0">
                <a:solidFill>
                  <a:srgbClr val="FFFFFF"/>
                </a:solidFill>
                <a:latin typeface="Inter" pitchFamily="34" charset="0"/>
                <a:ea typeface="Inter" pitchFamily="34" charset="-122"/>
                <a:cs typeface="Inter" pitchFamily="34" charset="-120"/>
              </a:rPr>
              <a:t>Dashboard 2:</a:t>
            </a:r>
            <a:endParaRPr lang="en-US" sz="2658" dirty="0"/>
          </a:p>
        </p:txBody>
      </p:sp>
      <p:sp>
        <p:nvSpPr>
          <p:cNvPr id="5" name="Text 3"/>
          <p:cNvSpPr/>
          <p:nvPr/>
        </p:nvSpPr>
        <p:spPr>
          <a:xfrm>
            <a:off x="787598" y="1490782"/>
            <a:ext cx="13055203" cy="360045"/>
          </a:xfrm>
          <a:prstGeom prst="rect">
            <a:avLst/>
          </a:prstGeom>
          <a:noFill/>
          <a:ln/>
        </p:spPr>
        <p:txBody>
          <a:bodyPr wrap="none" rtlCol="0" anchor="t"/>
          <a:lstStyle/>
          <a:p>
            <a:pPr indent="0" marL="0">
              <a:lnSpc>
                <a:spcPts val="2835"/>
              </a:lnSpc>
              <a:buNone/>
            </a:pPr>
            <a:r>
              <a:rPr lang="en-US" sz="1772" u="sng" spc="-35" kern="0" dirty="0">
                <a:solidFill>
                  <a:srgbClr val="7B66FF"/>
                </a:solidFill>
                <a:latin typeface="Inter" pitchFamily="34" charset="0"/>
                <a:ea typeface="Inter" pitchFamily="34" charset="-122"/>
                <a:cs typeface="Inter" pitchFamily="34" charset="-120"/>
                <a:hlinkClick r:id="rId1" invalidUrl="" action="" tgtFrame="" tooltip="" history="1" highlightClick="0" endSnd="0">
                  <a:extLst>
                    <a:ext uri="{A12FA001-AC4F-418D-AE19-62706E023703}">
                      <ahyp:hlinkClr xmlns:ahyp="http://schemas.microsoft.com/office/drawing/2018/hyperlinkcolor" val="tx"/>
                    </a:ext>
                  </a:extLst>
                </a:hlinkClick>
              </a:rPr>
              <a:t>Amazon sales analysis</a:t>
            </a:r>
            <a:endParaRPr lang="en-US" sz="1772" dirty="0"/>
          </a:p>
        </p:txBody>
      </p:sp>
      <p:pic>
        <p:nvPicPr>
          <p:cNvPr id="6" name="Image 0" descr="preencoded.png">    </p:cNvPr>
          <p:cNvPicPr>
            <a:picLocks noChangeAspect="1"/>
          </p:cNvPicPr>
          <p:nvPr/>
        </p:nvPicPr>
        <p:blipFill>
          <a:blip r:embed="rId2"/>
          <a:stretch>
            <a:fillRect/>
          </a:stretch>
        </p:blipFill>
        <p:spPr>
          <a:xfrm>
            <a:off x="787598" y="2103953"/>
            <a:ext cx="11956018" cy="5232440"/>
          </a:xfrm>
          <a:prstGeom prst="rect">
            <a:avLst/>
          </a:prstGeom>
        </p:spPr>
      </p:pic>
      <p:sp>
        <p:nvSpPr>
          <p:cNvPr id="7" name="Text 4"/>
          <p:cNvSpPr/>
          <p:nvPr/>
        </p:nvSpPr>
        <p:spPr>
          <a:xfrm>
            <a:off x="787598" y="7673935"/>
            <a:ext cx="3375779" cy="421838"/>
          </a:xfrm>
          <a:prstGeom prst="rect">
            <a:avLst/>
          </a:prstGeom>
          <a:noFill/>
          <a:ln/>
        </p:spPr>
        <p:txBody>
          <a:bodyPr wrap="none" rtlCol="0" anchor="t"/>
          <a:lstStyle/>
          <a:p>
            <a:pPr indent="0" marL="0">
              <a:lnSpc>
                <a:spcPts val="3323"/>
              </a:lnSpc>
              <a:buNone/>
            </a:pPr>
            <a:r>
              <a:rPr lang="en-US" sz="2658" b="1" spc="-80" kern="0" dirty="0">
                <a:solidFill>
                  <a:srgbClr val="FFFFFF"/>
                </a:solidFill>
                <a:latin typeface="Inter" pitchFamily="34" charset="0"/>
                <a:ea typeface="Inter" pitchFamily="34" charset="-122"/>
                <a:cs typeface="Inter" pitchFamily="34" charset="-120"/>
              </a:rPr>
              <a:t>  </a:t>
            </a:r>
            <a:endParaRPr lang="en-US" sz="2658" dirty="0"/>
          </a:p>
        </p:txBody>
      </p:sp>
      <p:pic>
        <p:nvPicPr>
          <p:cNvPr id="8" name="Image 1"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p:spPr>
      </p:sp>
      <p:sp>
        <p:nvSpPr>
          <p:cNvPr id="4" name="Text 2"/>
          <p:cNvSpPr/>
          <p:nvPr/>
        </p:nvSpPr>
        <p:spPr>
          <a:xfrm>
            <a:off x="787598" y="749022"/>
            <a:ext cx="3375779" cy="421838"/>
          </a:xfrm>
          <a:prstGeom prst="rect">
            <a:avLst/>
          </a:prstGeom>
          <a:noFill/>
          <a:ln/>
        </p:spPr>
        <p:txBody>
          <a:bodyPr wrap="none" rtlCol="0" anchor="t"/>
          <a:lstStyle/>
          <a:p>
            <a:pPr indent="0" marL="0">
              <a:lnSpc>
                <a:spcPts val="3323"/>
              </a:lnSpc>
              <a:buNone/>
            </a:pPr>
            <a:r>
              <a:rPr lang="en-US" sz="2658" b="1" spc="-80" kern="0" dirty="0">
                <a:solidFill>
                  <a:srgbClr val="FFFFFF"/>
                </a:solidFill>
                <a:latin typeface="Inter" pitchFamily="34" charset="0"/>
                <a:ea typeface="Inter" pitchFamily="34" charset="-122"/>
                <a:cs typeface="Inter" pitchFamily="34" charset="-120"/>
              </a:rPr>
              <a:t>Dashboard 3:</a:t>
            </a:r>
            <a:endParaRPr lang="en-US" sz="2658" dirty="0"/>
          </a:p>
        </p:txBody>
      </p:sp>
      <p:sp>
        <p:nvSpPr>
          <p:cNvPr id="5" name="Text 3"/>
          <p:cNvSpPr/>
          <p:nvPr/>
        </p:nvSpPr>
        <p:spPr>
          <a:xfrm>
            <a:off x="787598" y="1620917"/>
            <a:ext cx="13055203" cy="360045"/>
          </a:xfrm>
          <a:prstGeom prst="rect">
            <a:avLst/>
          </a:prstGeom>
          <a:noFill/>
          <a:ln/>
        </p:spPr>
        <p:txBody>
          <a:bodyPr wrap="none" rtlCol="0" anchor="t"/>
          <a:lstStyle/>
          <a:p>
            <a:pPr indent="0" marL="0">
              <a:lnSpc>
                <a:spcPts val="2835"/>
              </a:lnSpc>
              <a:buNone/>
            </a:pPr>
            <a:r>
              <a:rPr lang="en-US" sz="1772" u="sng" spc="-35" kern="0" dirty="0">
                <a:solidFill>
                  <a:srgbClr val="7B66FF"/>
                </a:solidFill>
                <a:latin typeface="Inter" pitchFamily="34" charset="0"/>
                <a:ea typeface="Inter" pitchFamily="34" charset="-122"/>
                <a:cs typeface="Inter" pitchFamily="34" charset="-120"/>
                <a:hlinkClick r:id="rId1" invalidUrl="" action="" tgtFrame="" tooltip="" history="1" highlightClick="0" endSnd="0">
                  <a:extLst>
                    <a:ext uri="{A12FA001-AC4F-418D-AE19-62706E023703}">
                      <ahyp:hlinkClr xmlns:ahyp="http://schemas.microsoft.com/office/drawing/2018/hyperlinkcolor" val="tx"/>
                    </a:ext>
                  </a:extLst>
                </a:hlinkClick>
              </a:rPr>
              <a:t>Amazon sales analysis</a:t>
            </a:r>
            <a:endParaRPr lang="en-US" sz="1772" dirty="0"/>
          </a:p>
        </p:txBody>
      </p:sp>
      <p:pic>
        <p:nvPicPr>
          <p:cNvPr id="6" name="Image 0" descr="preencoded.png">    </p:cNvPr>
          <p:cNvPicPr>
            <a:picLocks noChangeAspect="1"/>
          </p:cNvPicPr>
          <p:nvPr/>
        </p:nvPicPr>
        <p:blipFill>
          <a:blip r:embed="rId2"/>
          <a:stretch>
            <a:fillRect/>
          </a:stretch>
        </p:blipFill>
        <p:spPr>
          <a:xfrm>
            <a:off x="787598" y="2234089"/>
            <a:ext cx="11984117" cy="5246489"/>
          </a:xfrm>
          <a:prstGeom prst="rect">
            <a:avLst/>
          </a:prstGeom>
        </p:spPr>
      </p:pic>
      <p:pic>
        <p:nvPicPr>
          <p:cNvPr id="7" name="Image 1"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p:spPr>
      </p:sp>
      <p:sp>
        <p:nvSpPr>
          <p:cNvPr id="4" name="Text 2"/>
          <p:cNvSpPr/>
          <p:nvPr/>
        </p:nvSpPr>
        <p:spPr>
          <a:xfrm>
            <a:off x="787598" y="1462445"/>
            <a:ext cx="5626298" cy="703302"/>
          </a:xfrm>
          <a:prstGeom prst="rect">
            <a:avLst/>
          </a:prstGeom>
          <a:noFill/>
          <a:ln/>
        </p:spPr>
        <p:txBody>
          <a:bodyPr wrap="none" rtlCol="0" anchor="t"/>
          <a:lstStyle/>
          <a:p>
            <a:pPr indent="0" marL="0">
              <a:lnSpc>
                <a:spcPts val="5538"/>
              </a:lnSpc>
              <a:buNone/>
            </a:pPr>
            <a:r>
              <a:rPr lang="en-US" sz="4430" b="1" spc="-133" kern="0" dirty="0">
                <a:solidFill>
                  <a:srgbClr val="FFFFFF"/>
                </a:solidFill>
                <a:latin typeface="Inter" pitchFamily="34" charset="0"/>
                <a:ea typeface="Inter" pitchFamily="34" charset="-122"/>
                <a:cs typeface="Inter" pitchFamily="34" charset="-120"/>
              </a:rPr>
              <a:t>Insights:</a:t>
            </a:r>
            <a:endParaRPr lang="en-US" sz="4430" dirty="0"/>
          </a:p>
        </p:txBody>
      </p:sp>
      <p:sp>
        <p:nvSpPr>
          <p:cNvPr id="5" name="Text 3"/>
          <p:cNvSpPr/>
          <p:nvPr/>
        </p:nvSpPr>
        <p:spPr>
          <a:xfrm>
            <a:off x="1147643" y="2615803"/>
            <a:ext cx="12695158" cy="360045"/>
          </a:xfrm>
          <a:prstGeom prst="rect">
            <a:avLst/>
          </a:prstGeom>
          <a:noFill/>
          <a:ln/>
        </p:spPr>
        <p:txBody>
          <a:bodyPr wrap="none" rtlCol="0" anchor="t"/>
          <a:lstStyle/>
          <a:p>
            <a:pPr algn="l" marL="342900" indent="-342900">
              <a:lnSpc>
                <a:spcPts val="2835"/>
              </a:lnSpc>
              <a:buSzPct val="100000"/>
              <a:buChar char="•"/>
            </a:pPr>
            <a:r>
              <a:rPr lang="en-US" sz="1772" spc="-35" kern="0" dirty="0">
                <a:solidFill>
                  <a:srgbClr val="E5E0DF"/>
                </a:solidFill>
                <a:latin typeface="Inter" pitchFamily="34" charset="0"/>
                <a:ea typeface="Inter" pitchFamily="34" charset="-122"/>
                <a:cs typeface="Inter" pitchFamily="34" charset="-120"/>
              </a:rPr>
              <a:t>2014 had the highest Revenue Generated at 11.89 M, And in year 2014 also highest Profit was generated og 3.90 M.</a:t>
            </a:r>
            <a:endParaRPr lang="en-US" sz="1772" dirty="0"/>
          </a:p>
        </p:txBody>
      </p:sp>
      <p:sp>
        <p:nvSpPr>
          <p:cNvPr id="6" name="Text 4"/>
          <p:cNvSpPr/>
          <p:nvPr/>
        </p:nvSpPr>
        <p:spPr>
          <a:xfrm>
            <a:off x="1147643" y="3054548"/>
            <a:ext cx="12695158" cy="360045"/>
          </a:xfrm>
          <a:prstGeom prst="rect">
            <a:avLst/>
          </a:prstGeom>
          <a:noFill/>
          <a:ln/>
        </p:spPr>
        <p:txBody>
          <a:bodyPr wrap="none" rtlCol="0" anchor="t"/>
          <a:lstStyle/>
          <a:p>
            <a:pPr algn="l" marL="342900" indent="-342900">
              <a:lnSpc>
                <a:spcPts val="2835"/>
              </a:lnSpc>
              <a:buSzPct val="100000"/>
              <a:buChar char="•"/>
            </a:pPr>
            <a:r>
              <a:rPr lang="en-US" sz="1772" spc="-35" kern="0" dirty="0">
                <a:solidFill>
                  <a:srgbClr val="E5E0DF"/>
                </a:solidFill>
                <a:latin typeface="Inter" pitchFamily="34" charset="0"/>
                <a:ea typeface="Inter" pitchFamily="34" charset="-122"/>
                <a:cs typeface="Inter" pitchFamily="34" charset="-120"/>
              </a:rPr>
              <a:t>In the Month of Feburary 2017 highest Revenue was generated of 7.12M(approx).</a:t>
            </a:r>
            <a:endParaRPr lang="en-US" sz="1772" dirty="0"/>
          </a:p>
        </p:txBody>
      </p:sp>
      <p:sp>
        <p:nvSpPr>
          <p:cNvPr id="7" name="Text 5"/>
          <p:cNvSpPr/>
          <p:nvPr/>
        </p:nvSpPr>
        <p:spPr>
          <a:xfrm>
            <a:off x="1147643" y="3493294"/>
            <a:ext cx="12695158" cy="720090"/>
          </a:xfrm>
          <a:prstGeom prst="rect">
            <a:avLst/>
          </a:prstGeom>
          <a:noFill/>
          <a:ln/>
        </p:spPr>
        <p:txBody>
          <a:bodyPr wrap="square" rtlCol="0" anchor="t"/>
          <a:lstStyle/>
          <a:p>
            <a:pPr algn="l" marL="342900" indent="-342900">
              <a:lnSpc>
                <a:spcPts val="2835"/>
              </a:lnSpc>
              <a:buSzPct val="100000"/>
              <a:buChar char="•"/>
            </a:pPr>
            <a:r>
              <a:rPr lang="en-US" sz="1772" spc="-35" kern="0" dirty="0">
                <a:solidFill>
                  <a:srgbClr val="E5E0DF"/>
                </a:solidFill>
                <a:latin typeface="Inter" pitchFamily="34" charset="0"/>
                <a:ea typeface="Inter" pitchFamily="34" charset="-122"/>
                <a:cs typeface="Inter" pitchFamily="34" charset="-120"/>
              </a:rPr>
              <a:t>In first Quarted Highest Number of Revenue was generated and In Q2(Quarter 2) highest number of units were sold. and In Q3 least profit, revenue and units were solds.</a:t>
            </a:r>
            <a:endParaRPr lang="en-US" sz="1772" dirty="0"/>
          </a:p>
        </p:txBody>
      </p:sp>
      <p:sp>
        <p:nvSpPr>
          <p:cNvPr id="8" name="Text 6"/>
          <p:cNvSpPr/>
          <p:nvPr/>
        </p:nvSpPr>
        <p:spPr>
          <a:xfrm>
            <a:off x="1147643" y="4292084"/>
            <a:ext cx="12695158" cy="360045"/>
          </a:xfrm>
          <a:prstGeom prst="rect">
            <a:avLst/>
          </a:prstGeom>
          <a:noFill/>
          <a:ln/>
        </p:spPr>
        <p:txBody>
          <a:bodyPr wrap="none" rtlCol="0" anchor="t"/>
          <a:lstStyle/>
          <a:p>
            <a:pPr algn="l" marL="342900" indent="-342900">
              <a:lnSpc>
                <a:spcPts val="2835"/>
              </a:lnSpc>
              <a:buSzPct val="100000"/>
              <a:buChar char="•"/>
            </a:pPr>
            <a:r>
              <a:rPr lang="en-US" sz="1772" spc="-35" kern="0" dirty="0">
                <a:solidFill>
                  <a:srgbClr val="E5E0DF"/>
                </a:solidFill>
                <a:latin typeface="Inter" pitchFamily="34" charset="0"/>
                <a:ea typeface="Inter" pitchFamily="34" charset="-122"/>
                <a:cs typeface="Inter" pitchFamily="34" charset="-120"/>
              </a:rPr>
              <a:t>Highest selling item is Beverages followed by Household items. least selling item were cloths and Meat.</a:t>
            </a:r>
            <a:endParaRPr lang="en-US" sz="1772" dirty="0"/>
          </a:p>
        </p:txBody>
      </p:sp>
      <p:sp>
        <p:nvSpPr>
          <p:cNvPr id="9" name="Text 7"/>
          <p:cNvSpPr/>
          <p:nvPr/>
        </p:nvSpPr>
        <p:spPr>
          <a:xfrm>
            <a:off x="1147643" y="4730829"/>
            <a:ext cx="12695158" cy="720090"/>
          </a:xfrm>
          <a:prstGeom prst="rect">
            <a:avLst/>
          </a:prstGeom>
          <a:noFill/>
          <a:ln/>
        </p:spPr>
        <p:txBody>
          <a:bodyPr wrap="square" rtlCol="0" anchor="t"/>
          <a:lstStyle/>
          <a:p>
            <a:pPr algn="l" marL="342900" indent="-342900">
              <a:lnSpc>
                <a:spcPts val="2835"/>
              </a:lnSpc>
              <a:buSzPct val="100000"/>
              <a:buChar char="•"/>
            </a:pPr>
            <a:r>
              <a:rPr lang="en-US" sz="1772" spc="-35" kern="0" dirty="0">
                <a:solidFill>
                  <a:srgbClr val="E5E0DF"/>
                </a:solidFill>
                <a:latin typeface="Inter" pitchFamily="34" charset="0"/>
                <a:ea typeface="Inter" pitchFamily="34" charset="-122"/>
                <a:cs typeface="Inter" pitchFamily="34" charset="-120"/>
              </a:rPr>
              <a:t>High Revenue generated item is Household with a very signifincant number of 18M followed by Baby food (6M). least selling item were Fruits, Personal Care, beverages, snacks, cloths and Meat.</a:t>
            </a:r>
            <a:endParaRPr lang="en-US" sz="1772" dirty="0"/>
          </a:p>
        </p:txBody>
      </p:sp>
      <p:sp>
        <p:nvSpPr>
          <p:cNvPr id="10" name="Text 8"/>
          <p:cNvSpPr/>
          <p:nvPr/>
        </p:nvSpPr>
        <p:spPr>
          <a:xfrm>
            <a:off x="1147643" y="5529620"/>
            <a:ext cx="12695158" cy="360045"/>
          </a:xfrm>
          <a:prstGeom prst="rect">
            <a:avLst/>
          </a:prstGeom>
          <a:noFill/>
          <a:ln/>
        </p:spPr>
        <p:txBody>
          <a:bodyPr wrap="none" rtlCol="0" anchor="t"/>
          <a:lstStyle/>
          <a:p>
            <a:pPr algn="l" marL="342900" indent="-342900">
              <a:lnSpc>
                <a:spcPts val="2835"/>
              </a:lnSpc>
              <a:buSzPct val="100000"/>
              <a:buChar char="•"/>
            </a:pPr>
            <a:r>
              <a:rPr lang="en-US" sz="1772" spc="-35" kern="0" dirty="0">
                <a:solidFill>
                  <a:srgbClr val="E5E0DF"/>
                </a:solidFill>
                <a:latin typeface="Inter" pitchFamily="34" charset="0"/>
                <a:ea typeface="Inter" pitchFamily="34" charset="-122"/>
                <a:cs typeface="Inter" pitchFamily="34" charset="-120"/>
              </a:rPr>
              <a:t>Amongst the top 10 countries, the sales for the Sao Tome and Principe is highest among all countries and lowest in Tuvalu.</a:t>
            </a:r>
            <a:endParaRPr lang="en-US" sz="1772" dirty="0"/>
          </a:p>
        </p:txBody>
      </p:sp>
      <p:sp>
        <p:nvSpPr>
          <p:cNvPr id="11" name="Text 9"/>
          <p:cNvSpPr/>
          <p:nvPr/>
        </p:nvSpPr>
        <p:spPr>
          <a:xfrm>
            <a:off x="1147643" y="5968365"/>
            <a:ext cx="12695158" cy="360045"/>
          </a:xfrm>
          <a:prstGeom prst="rect">
            <a:avLst/>
          </a:prstGeom>
          <a:noFill/>
          <a:ln/>
        </p:spPr>
        <p:txBody>
          <a:bodyPr wrap="none" rtlCol="0" anchor="t"/>
          <a:lstStyle/>
          <a:p>
            <a:pPr algn="l" marL="342900" indent="-342900">
              <a:lnSpc>
                <a:spcPts val="2835"/>
              </a:lnSpc>
              <a:buSzPct val="100000"/>
              <a:buChar char="•"/>
            </a:pPr>
            <a:r>
              <a:rPr lang="en-US" sz="1772" spc="-35" kern="0" dirty="0">
                <a:solidFill>
                  <a:srgbClr val="E5E0DF"/>
                </a:solidFill>
                <a:latin typeface="Inter" pitchFamily="34" charset="0"/>
                <a:ea typeface="Inter" pitchFamily="34" charset="-122"/>
                <a:cs typeface="Inter" pitchFamily="34" charset="-120"/>
              </a:rPr>
              <a:t>Highest order Priority given to H type(contains 56% of the total percentage).</a:t>
            </a:r>
            <a:endParaRPr lang="en-US" sz="1772" dirty="0"/>
          </a:p>
        </p:txBody>
      </p:sp>
      <p:sp>
        <p:nvSpPr>
          <p:cNvPr id="12" name="Text 10"/>
          <p:cNvSpPr/>
          <p:nvPr/>
        </p:nvSpPr>
        <p:spPr>
          <a:xfrm>
            <a:off x="1147643" y="6407110"/>
            <a:ext cx="12695158" cy="360045"/>
          </a:xfrm>
          <a:prstGeom prst="rect">
            <a:avLst/>
          </a:prstGeom>
          <a:noFill/>
          <a:ln/>
        </p:spPr>
        <p:txBody>
          <a:bodyPr wrap="none" rtlCol="0" anchor="t"/>
          <a:lstStyle/>
          <a:p>
            <a:pPr algn="l" marL="342900" indent="-342900">
              <a:lnSpc>
                <a:spcPts val="2835"/>
              </a:lnSpc>
              <a:buSzPct val="100000"/>
              <a:buChar char="•"/>
            </a:pPr>
            <a:r>
              <a:rPr lang="en-US" sz="1772" spc="-35" kern="0" dirty="0">
                <a:solidFill>
                  <a:srgbClr val="E5E0DF"/>
                </a:solidFill>
                <a:latin typeface="Inter" pitchFamily="34" charset="0"/>
                <a:ea typeface="Inter" pitchFamily="34" charset="-122"/>
                <a:cs typeface="Inter" pitchFamily="34" charset="-120"/>
              </a:rPr>
              <a:t>High Revenue Generated Region is Sub saharan Africa and least is Euprope. Asia is in 3rd rank.</a:t>
            </a:r>
            <a:endParaRPr lang="en-US" sz="1772" dirty="0"/>
          </a:p>
        </p:txBody>
      </p:sp>
      <p:pic>
        <p:nvPicPr>
          <p:cNvPr id="13" name="Image 0" descr="preencoded.png">
            <a:hlinkClick r:id="rId2" tooltip=""/>
          </p:cNvPr>
          <p:cNvPicPr>
            <a:picLocks noChangeAspect="1"/>
          </p:cNvPicPr>
          <p:nvPr/>
        </p:nvPicPr>
        <p:blipFill>
          <a:blip r:embed="rId1"/>
          <a:stretch>
            <a:fillRect/>
          </a:stretch>
        </p:blipFill>
        <p:spPr>
          <a:xfrm>
            <a:off x="12242153" y="7589520"/>
            <a:ext cx="2296807" cy="54864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p:spPr>
      </p:sp>
      <p:pic>
        <p:nvPicPr>
          <p:cNvPr id="4"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5" name="Text 2"/>
          <p:cNvSpPr/>
          <p:nvPr/>
        </p:nvSpPr>
        <p:spPr>
          <a:xfrm>
            <a:off x="6273998" y="893802"/>
            <a:ext cx="5626298" cy="703302"/>
          </a:xfrm>
          <a:prstGeom prst="rect">
            <a:avLst/>
          </a:prstGeom>
          <a:noFill/>
          <a:ln/>
        </p:spPr>
        <p:txBody>
          <a:bodyPr wrap="none" rtlCol="0" anchor="t"/>
          <a:lstStyle/>
          <a:p>
            <a:pPr indent="0" marL="0">
              <a:lnSpc>
                <a:spcPts val="5538"/>
              </a:lnSpc>
              <a:buNone/>
            </a:pPr>
            <a:r>
              <a:rPr lang="en-US" sz="4430" b="1" spc="-133" kern="0" dirty="0">
                <a:solidFill>
                  <a:srgbClr val="FFFFFF"/>
                </a:solidFill>
                <a:latin typeface="Inter" pitchFamily="34" charset="0"/>
                <a:ea typeface="Inter" pitchFamily="34" charset="-122"/>
                <a:cs typeface="Inter" pitchFamily="34" charset="-120"/>
              </a:rPr>
              <a:t>Recommendations:</a:t>
            </a:r>
            <a:endParaRPr lang="en-US" sz="4430" dirty="0"/>
          </a:p>
        </p:txBody>
      </p:sp>
      <p:pic>
        <p:nvPicPr>
          <p:cNvPr id="6" name="Image 1" descr="preencoded.png">    </p:cNvPr>
          <p:cNvPicPr>
            <a:picLocks noChangeAspect="1"/>
          </p:cNvPicPr>
          <p:nvPr/>
        </p:nvPicPr>
        <p:blipFill>
          <a:blip r:embed="rId2"/>
          <a:stretch>
            <a:fillRect/>
          </a:stretch>
        </p:blipFill>
        <p:spPr>
          <a:xfrm>
            <a:off x="6273998" y="1934647"/>
            <a:ext cx="1125260" cy="1800344"/>
          </a:xfrm>
          <a:prstGeom prst="rect">
            <a:avLst/>
          </a:prstGeom>
        </p:spPr>
      </p:pic>
      <p:sp>
        <p:nvSpPr>
          <p:cNvPr id="7" name="Text 3"/>
          <p:cNvSpPr/>
          <p:nvPr/>
        </p:nvSpPr>
        <p:spPr>
          <a:xfrm>
            <a:off x="7736800" y="2159675"/>
            <a:ext cx="4007882" cy="351592"/>
          </a:xfrm>
          <a:prstGeom prst="rect">
            <a:avLst/>
          </a:prstGeom>
          <a:noFill/>
          <a:ln/>
        </p:spPr>
        <p:txBody>
          <a:bodyPr wrap="none" rtlCol="0" anchor="t"/>
          <a:lstStyle/>
          <a:p>
            <a:pPr algn="l" indent="0" marL="0">
              <a:lnSpc>
                <a:spcPts val="2769"/>
              </a:lnSpc>
              <a:buNone/>
            </a:pPr>
            <a:r>
              <a:rPr lang="en-US" sz="2215" b="1" spc="-66" kern="0" dirty="0">
                <a:solidFill>
                  <a:srgbClr val="E5E0DF"/>
                </a:solidFill>
                <a:latin typeface="Inter" pitchFamily="34" charset="0"/>
                <a:ea typeface="Inter" pitchFamily="34" charset="-122"/>
                <a:cs typeface="Inter" pitchFamily="34" charset="-120"/>
              </a:rPr>
              <a:t>Enhance Customer Experience</a:t>
            </a:r>
            <a:endParaRPr lang="en-US" sz="2215" dirty="0"/>
          </a:p>
        </p:txBody>
      </p:sp>
      <p:sp>
        <p:nvSpPr>
          <p:cNvPr id="8" name="Text 4"/>
          <p:cNvSpPr/>
          <p:nvPr/>
        </p:nvSpPr>
        <p:spPr>
          <a:xfrm>
            <a:off x="7736800" y="2646283"/>
            <a:ext cx="6106001" cy="720090"/>
          </a:xfrm>
          <a:prstGeom prst="rect">
            <a:avLst/>
          </a:prstGeom>
          <a:noFill/>
          <a:ln/>
        </p:spPr>
        <p:txBody>
          <a:bodyPr wrap="square" rtlCol="0" anchor="t"/>
          <a:lstStyle/>
          <a:p>
            <a:pPr algn="l" indent="0" marL="0">
              <a:lnSpc>
                <a:spcPts val="2835"/>
              </a:lnSpc>
              <a:buNone/>
            </a:pPr>
            <a:r>
              <a:rPr lang="en-US" sz="1772" spc="-35" kern="0" dirty="0">
                <a:solidFill>
                  <a:srgbClr val="E5E0DF"/>
                </a:solidFill>
                <a:latin typeface="Inter" pitchFamily="34" charset="0"/>
                <a:ea typeface="Inter" pitchFamily="34" charset="-122"/>
                <a:cs typeface="Inter" pitchFamily="34" charset="-120"/>
              </a:rPr>
              <a:t>Implement personalized recommendations, improve product selection, and streamline the purchasing process.</a:t>
            </a:r>
            <a:endParaRPr lang="en-US" sz="1772" dirty="0"/>
          </a:p>
        </p:txBody>
      </p:sp>
      <p:pic>
        <p:nvPicPr>
          <p:cNvPr id="9" name="Image 2" descr="preencoded.png">    </p:cNvPr>
          <p:cNvPicPr>
            <a:picLocks noChangeAspect="1"/>
          </p:cNvPicPr>
          <p:nvPr/>
        </p:nvPicPr>
        <p:blipFill>
          <a:blip r:embed="rId3"/>
          <a:stretch>
            <a:fillRect/>
          </a:stretch>
        </p:blipFill>
        <p:spPr>
          <a:xfrm>
            <a:off x="6273998" y="3734991"/>
            <a:ext cx="1125260" cy="1800344"/>
          </a:xfrm>
          <a:prstGeom prst="rect">
            <a:avLst/>
          </a:prstGeom>
        </p:spPr>
      </p:pic>
      <p:sp>
        <p:nvSpPr>
          <p:cNvPr id="10" name="Text 5"/>
          <p:cNvSpPr/>
          <p:nvPr/>
        </p:nvSpPr>
        <p:spPr>
          <a:xfrm>
            <a:off x="7736800" y="3960019"/>
            <a:ext cx="3299936" cy="351592"/>
          </a:xfrm>
          <a:prstGeom prst="rect">
            <a:avLst/>
          </a:prstGeom>
          <a:noFill/>
          <a:ln/>
        </p:spPr>
        <p:txBody>
          <a:bodyPr wrap="none" rtlCol="0" anchor="t"/>
          <a:lstStyle/>
          <a:p>
            <a:pPr algn="l" indent="0" marL="0">
              <a:lnSpc>
                <a:spcPts val="2769"/>
              </a:lnSpc>
              <a:buNone/>
            </a:pPr>
            <a:r>
              <a:rPr lang="en-US" sz="2215" b="1" spc="-66" kern="0" dirty="0">
                <a:solidFill>
                  <a:srgbClr val="E5E0DF"/>
                </a:solidFill>
                <a:latin typeface="Inter" pitchFamily="34" charset="0"/>
                <a:ea typeface="Inter" pitchFamily="34" charset="-122"/>
                <a:cs typeface="Inter" pitchFamily="34" charset="-120"/>
              </a:rPr>
              <a:t>Expand into New Markets</a:t>
            </a:r>
            <a:endParaRPr lang="en-US" sz="2215" dirty="0"/>
          </a:p>
        </p:txBody>
      </p:sp>
      <p:sp>
        <p:nvSpPr>
          <p:cNvPr id="11" name="Text 6"/>
          <p:cNvSpPr/>
          <p:nvPr/>
        </p:nvSpPr>
        <p:spPr>
          <a:xfrm>
            <a:off x="7736800" y="4446627"/>
            <a:ext cx="6106001" cy="720090"/>
          </a:xfrm>
          <a:prstGeom prst="rect">
            <a:avLst/>
          </a:prstGeom>
          <a:noFill/>
          <a:ln/>
        </p:spPr>
        <p:txBody>
          <a:bodyPr wrap="square" rtlCol="0" anchor="t"/>
          <a:lstStyle/>
          <a:p>
            <a:pPr algn="l" indent="0" marL="0">
              <a:lnSpc>
                <a:spcPts val="2835"/>
              </a:lnSpc>
              <a:buNone/>
            </a:pPr>
            <a:r>
              <a:rPr lang="en-US" sz="1772" spc="-35" kern="0" dirty="0">
                <a:solidFill>
                  <a:srgbClr val="E5E0DF"/>
                </a:solidFill>
                <a:latin typeface="Inter" pitchFamily="34" charset="0"/>
                <a:ea typeface="Inter" pitchFamily="34" charset="-122"/>
                <a:cs typeface="Inter" pitchFamily="34" charset="-120"/>
              </a:rPr>
              <a:t>Identify and capitalize on emerging growth opportunities in international markets.</a:t>
            </a:r>
            <a:endParaRPr lang="en-US" sz="1772" dirty="0"/>
          </a:p>
        </p:txBody>
      </p:sp>
      <p:pic>
        <p:nvPicPr>
          <p:cNvPr id="12" name="Image 3" descr="preencoded.png">    </p:cNvPr>
          <p:cNvPicPr>
            <a:picLocks noChangeAspect="1"/>
          </p:cNvPicPr>
          <p:nvPr/>
        </p:nvPicPr>
        <p:blipFill>
          <a:blip r:embed="rId4"/>
          <a:stretch>
            <a:fillRect/>
          </a:stretch>
        </p:blipFill>
        <p:spPr>
          <a:xfrm>
            <a:off x="6273998" y="5535335"/>
            <a:ext cx="1125260" cy="1800344"/>
          </a:xfrm>
          <a:prstGeom prst="rect">
            <a:avLst/>
          </a:prstGeom>
        </p:spPr>
      </p:pic>
      <p:sp>
        <p:nvSpPr>
          <p:cNvPr id="13" name="Text 7"/>
          <p:cNvSpPr/>
          <p:nvPr/>
        </p:nvSpPr>
        <p:spPr>
          <a:xfrm>
            <a:off x="7736800" y="5760363"/>
            <a:ext cx="2813090" cy="351592"/>
          </a:xfrm>
          <a:prstGeom prst="rect">
            <a:avLst/>
          </a:prstGeom>
          <a:noFill/>
          <a:ln/>
        </p:spPr>
        <p:txBody>
          <a:bodyPr wrap="none" rtlCol="0" anchor="t"/>
          <a:lstStyle/>
          <a:p>
            <a:pPr algn="l" indent="0" marL="0">
              <a:lnSpc>
                <a:spcPts val="2769"/>
              </a:lnSpc>
              <a:buNone/>
            </a:pPr>
            <a:r>
              <a:rPr lang="en-US" sz="2215" b="1" spc="-66" kern="0" dirty="0">
                <a:solidFill>
                  <a:srgbClr val="E5E0DF"/>
                </a:solidFill>
                <a:latin typeface="Inter" pitchFamily="34" charset="0"/>
                <a:ea typeface="Inter" pitchFamily="34" charset="-122"/>
                <a:cs typeface="Inter" pitchFamily="34" charset="-120"/>
              </a:rPr>
              <a:t>Optimize Operations</a:t>
            </a:r>
            <a:endParaRPr lang="en-US" sz="2215" dirty="0"/>
          </a:p>
        </p:txBody>
      </p:sp>
      <p:sp>
        <p:nvSpPr>
          <p:cNvPr id="14" name="Text 8"/>
          <p:cNvSpPr/>
          <p:nvPr/>
        </p:nvSpPr>
        <p:spPr>
          <a:xfrm>
            <a:off x="7736800" y="6246971"/>
            <a:ext cx="6106001" cy="720090"/>
          </a:xfrm>
          <a:prstGeom prst="rect">
            <a:avLst/>
          </a:prstGeom>
          <a:noFill/>
          <a:ln/>
        </p:spPr>
        <p:txBody>
          <a:bodyPr wrap="square" rtlCol="0" anchor="t"/>
          <a:lstStyle/>
          <a:p>
            <a:pPr algn="l" indent="0" marL="0">
              <a:lnSpc>
                <a:spcPts val="2835"/>
              </a:lnSpc>
              <a:buNone/>
            </a:pPr>
            <a:r>
              <a:rPr lang="en-US" sz="1772" spc="-35" kern="0" dirty="0">
                <a:solidFill>
                  <a:srgbClr val="E5E0DF"/>
                </a:solidFill>
                <a:latin typeface="Inter" pitchFamily="34" charset="0"/>
                <a:ea typeface="Inter" pitchFamily="34" charset="-122"/>
                <a:cs typeface="Inter" pitchFamily="34" charset="-120"/>
              </a:rPr>
              <a:t>Streamline the supply chain, logistics, and inventory management to improve efficiency and reduce costs.</a:t>
            </a:r>
            <a:endParaRPr lang="en-US" sz="1772" dirty="0"/>
          </a:p>
        </p:txBody>
      </p:sp>
      <p:pic>
        <p:nvPicPr>
          <p:cNvPr id="15" name="Image 4" descr="preencoded.png">
            <a:hlinkClick r:id="rId6" tooltip=""/>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p:spPr>
      </p:sp>
      <p:sp>
        <p:nvSpPr>
          <p:cNvPr id="4" name="Text 2"/>
          <p:cNvSpPr/>
          <p:nvPr/>
        </p:nvSpPr>
        <p:spPr>
          <a:xfrm>
            <a:off x="787598" y="2098596"/>
            <a:ext cx="5626298" cy="703302"/>
          </a:xfrm>
          <a:prstGeom prst="rect">
            <a:avLst/>
          </a:prstGeom>
          <a:noFill/>
          <a:ln/>
        </p:spPr>
        <p:txBody>
          <a:bodyPr wrap="none" rtlCol="0" anchor="t"/>
          <a:lstStyle/>
          <a:p>
            <a:pPr indent="0" marL="0">
              <a:lnSpc>
                <a:spcPts val="5538"/>
              </a:lnSpc>
              <a:buNone/>
            </a:pPr>
            <a:r>
              <a:rPr lang="en-US" sz="4430" b="1" spc="-133" kern="0" dirty="0">
                <a:solidFill>
                  <a:srgbClr val="FFFFFF"/>
                </a:solidFill>
                <a:latin typeface="Inter" pitchFamily="34" charset="0"/>
                <a:ea typeface="Inter" pitchFamily="34" charset="-122"/>
                <a:cs typeface="Inter" pitchFamily="34" charset="-120"/>
              </a:rPr>
              <a:t>Github link:</a:t>
            </a:r>
            <a:endParaRPr lang="en-US" sz="4430" dirty="0"/>
          </a:p>
        </p:txBody>
      </p:sp>
      <p:sp>
        <p:nvSpPr>
          <p:cNvPr id="5" name="Text 3"/>
          <p:cNvSpPr/>
          <p:nvPr/>
        </p:nvSpPr>
        <p:spPr>
          <a:xfrm>
            <a:off x="787598" y="3251954"/>
            <a:ext cx="13055203" cy="360045"/>
          </a:xfrm>
          <a:prstGeom prst="rect">
            <a:avLst/>
          </a:prstGeom>
          <a:noFill/>
          <a:ln/>
        </p:spPr>
        <p:txBody>
          <a:bodyPr wrap="none" rtlCol="0" anchor="t"/>
          <a:lstStyle/>
          <a:p>
            <a:pPr indent="0" marL="0">
              <a:lnSpc>
                <a:spcPts val="2835"/>
              </a:lnSpc>
              <a:buNone/>
            </a:pPr>
            <a:r>
              <a:rPr lang="en-US" sz="1772" spc="-35" kern="0" dirty="0">
                <a:solidFill>
                  <a:srgbClr val="E5E0DF"/>
                </a:solidFill>
                <a:latin typeface="Inter" pitchFamily="34" charset="0"/>
                <a:ea typeface="Inter" pitchFamily="34" charset="-122"/>
                <a:cs typeface="Inter" pitchFamily="34" charset="-120"/>
              </a:rPr>
              <a:t>For more analysis and recommendation:</a:t>
            </a:r>
            <a:endParaRPr lang="en-US" sz="1772" dirty="0"/>
          </a:p>
        </p:txBody>
      </p:sp>
      <p:pic>
        <p:nvPicPr>
          <p:cNvPr id="6" name="Image 0" descr="preencoded.png">
            <a:hlinkClick r:id="rId2" tooltip=""/>
          </p:cNvPr>
          <p:cNvPicPr>
            <a:picLocks noChangeAspect="1"/>
          </p:cNvPicPr>
          <p:nvPr/>
        </p:nvPicPr>
        <p:blipFill>
          <a:blip r:embed="rId1"/>
          <a:stretch>
            <a:fillRect/>
          </a:stretch>
        </p:blipFill>
        <p:spPr>
          <a:xfrm>
            <a:off x="787598" y="3865126"/>
            <a:ext cx="13055203" cy="2265759"/>
          </a:xfrm>
          <a:prstGeom prst="rect">
            <a:avLst/>
          </a:prstGeom>
        </p:spPr>
      </p:pic>
      <p:pic>
        <p:nvPicPr>
          <p:cNvPr id="7" name="Image 1"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2024-07-20T21:34:39Z</dcterms:created>
  <dcterms:modified xsi:type="dcterms:W3CDTF">2024-07-20T21:34:39Z</dcterms:modified>
</cp:coreProperties>
</file>